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306" r:id="rId2"/>
    <p:sldId id="308" r:id="rId3"/>
    <p:sldId id="307" r:id="rId4"/>
    <p:sldId id="309" r:id="rId5"/>
    <p:sldId id="348" r:id="rId6"/>
    <p:sldId id="347" r:id="rId7"/>
    <p:sldId id="356" r:id="rId8"/>
    <p:sldId id="354" r:id="rId9"/>
    <p:sldId id="355" r:id="rId10"/>
    <p:sldId id="357" r:id="rId11"/>
    <p:sldId id="358" r:id="rId12"/>
    <p:sldId id="359" r:id="rId13"/>
    <p:sldId id="343" r:id="rId14"/>
    <p:sldId id="360" r:id="rId15"/>
    <p:sldId id="361" r:id="rId16"/>
    <p:sldId id="362" r:id="rId17"/>
    <p:sldId id="363" r:id="rId18"/>
    <p:sldId id="364" r:id="rId19"/>
    <p:sldId id="365" r:id="rId20"/>
    <p:sldId id="373" r:id="rId21"/>
    <p:sldId id="370" r:id="rId22"/>
    <p:sldId id="366" r:id="rId23"/>
    <p:sldId id="372" r:id="rId24"/>
    <p:sldId id="375" r:id="rId25"/>
    <p:sldId id="376" r:id="rId26"/>
    <p:sldId id="367" r:id="rId27"/>
    <p:sldId id="368" r:id="rId28"/>
    <p:sldId id="369" r:id="rId29"/>
    <p:sldId id="374" r:id="rId30"/>
    <p:sldId id="378" r:id="rId31"/>
    <p:sldId id="379" r:id="rId32"/>
    <p:sldId id="380" r:id="rId33"/>
    <p:sldId id="381" r:id="rId34"/>
    <p:sldId id="273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30"/>
    <p:restoredTop sz="93819"/>
  </p:normalViewPr>
  <p:slideViewPr>
    <p:cSldViewPr snapToGrid="0" snapToObjects="1">
      <p:cViewPr varScale="1">
        <p:scale>
          <a:sx n="102" d="100"/>
          <a:sy n="102" d="100"/>
        </p:scale>
        <p:origin x="11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7581E8-0B6B-004C-BD46-ECE44211DF43}" type="datetimeFigureOut">
              <a:rPr lang="en-US" smtClean="0"/>
              <a:t>4/2/22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02841B-D332-2E46-A8AB-C6E260B95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10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55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6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866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68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30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52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8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64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99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30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93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68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E1CE1-35E3-2E4A-9379-67864D2E6572}" type="datetimeFigureOut">
              <a:rPr lang="en-US" smtClean="0"/>
              <a:t>4/2/22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35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expressive-power-of-graph-neural-networks-and-the-weisefeiler-lehman-test-b883db3c7c49" TargetMode="External"/><Relationship Id="rId2" Type="http://schemas.openxmlformats.org/officeDocument/2006/relationships/hyperlink" Target="http://cs.stanford.edu/people/jure/pubs/graphsage-nips17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810.00826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85506" y="1147764"/>
            <a:ext cx="7772400" cy="1806031"/>
          </a:xfrm>
        </p:spPr>
        <p:txBody>
          <a:bodyPr anchor="ctr">
            <a:normAutofit/>
          </a:bodyPr>
          <a:lstStyle/>
          <a:p>
            <a:r>
              <a:rPr lang="en-US" sz="2400" dirty="0"/>
              <a:t>Deep Learning Theory and Applications</a:t>
            </a:r>
            <a:br>
              <a:rPr lang="en-US" dirty="0"/>
            </a:br>
            <a:r>
              <a:rPr lang="en-US" dirty="0"/>
              <a:t>Graph Neural Networks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2706" y="4046235"/>
            <a:ext cx="6858000" cy="1327039"/>
          </a:xfrm>
        </p:spPr>
        <p:txBody>
          <a:bodyPr>
            <a:normAutofit/>
          </a:bodyPr>
          <a:lstStyle/>
          <a:p>
            <a:r>
              <a:rPr lang="en-US" dirty="0"/>
              <a:t>CPSC/AMTH 663</a:t>
            </a:r>
          </a:p>
          <a:p>
            <a:r>
              <a:rPr lang="en-US" dirty="0"/>
              <a:t>CPSC 452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210" y="3819646"/>
            <a:ext cx="1717314" cy="1780219"/>
          </a:xfrm>
          <a:prstGeom prst="rect">
            <a:avLst/>
          </a:prstGeom>
        </p:spPr>
      </p:pic>
      <p:pic>
        <p:nvPicPr>
          <p:cNvPr id="1026" name="Picture 2" descr="https://ypps.yale.edu/sites/default/files/yale_logo.g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85" r="58740" b="37504"/>
          <a:stretch/>
        </p:blipFill>
        <p:spPr bwMode="auto">
          <a:xfrm>
            <a:off x="1897889" y="4148368"/>
            <a:ext cx="1988165" cy="998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964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8D18F-331C-E84A-B9C7-3B7353192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passing iterations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98065-25C2-1B40-BEBD-53AD2E3BC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can be several iterations of message passing through a GNN </a:t>
            </a:r>
          </a:p>
          <a:p>
            <a:r>
              <a:rPr lang="en-US" dirty="0"/>
              <a:t>At each iteration, the message from the previous iteration is aggregated through neighboring vertices</a:t>
            </a:r>
          </a:p>
          <a:p>
            <a:r>
              <a:rPr lang="en-US" dirty="0"/>
              <a:t>After k iterations you get a latent embedding of node 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BF25E4-80D6-9B4C-93C3-EC07150BB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290" y="3789916"/>
            <a:ext cx="3115065" cy="93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089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814ED-21E0-0445-8C05-849C72BA3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Aggregation, Updating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CA32ED-FF05-584D-B5F8-A15DDE666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064" y="2171700"/>
            <a:ext cx="5473700" cy="1257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3FABA5-D2FA-BB46-A3CA-C721CE2D8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089" y="4600052"/>
            <a:ext cx="5791200" cy="1130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5C9118-E59E-694A-9B6A-04361DD2C999}"/>
              </a:ext>
            </a:extLst>
          </p:cNvPr>
          <p:cNvSpPr txBox="1"/>
          <p:nvPr/>
        </p:nvSpPr>
        <p:spPr>
          <a:xfrm>
            <a:off x="1331089" y="3725346"/>
            <a:ext cx="3535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 are trainable parameter matrices</a:t>
            </a:r>
          </a:p>
        </p:txBody>
      </p:sp>
    </p:spTree>
    <p:extLst>
      <p:ext uri="{BB962C8B-B14F-4D97-AF65-F5344CB8AC3E}">
        <p14:creationId xmlns:p14="http://schemas.microsoft.com/office/powerpoint/2010/main" val="3604527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548A8-3108-8040-96CC-DFF3AA937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Aggregation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9AA83-F5EA-644D-A188-078B6A217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Normalize by number of vertices in each neighborhood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Normalized message passing in the GCN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485BD6-DEAD-EF47-8CC1-ABCE22707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171" y="2561059"/>
            <a:ext cx="3517900" cy="1041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D1EF69-2FB9-B040-AF06-7741AED01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171" y="4632124"/>
            <a:ext cx="49530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273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Attention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DE1E90-DA1D-DA4A-9C5F-14EAF6EB3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44" y="4432655"/>
            <a:ext cx="4930172" cy="9196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49716E-C717-B84B-BF6C-106423AB9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827" y="3429000"/>
            <a:ext cx="3213100" cy="1041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812DCA-5DB3-9D4A-9BC6-CF4EA2E56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4675" y="1169454"/>
            <a:ext cx="3606800" cy="391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F40698-3D6A-7A46-8309-442B214CF3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9122" y="1586126"/>
            <a:ext cx="298847" cy="2516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346A54-7610-CD45-B590-CC49413CC4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9400" y="4594038"/>
            <a:ext cx="47371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1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FBABB-5299-3944-8E1A-44C86ECB6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GNNs to do tasks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FCAE08-4354-1449-B76C-4EC977CD3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67945"/>
            <a:ext cx="6032500" cy="3492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F186D6-7F33-174E-BAE6-801AC662F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877" y="5537702"/>
            <a:ext cx="3086100" cy="939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1BC9B2-F50A-9B45-A3F9-1245DF16DCB0}"/>
              </a:ext>
            </a:extLst>
          </p:cNvPr>
          <p:cNvSpPr txBox="1"/>
          <p:nvPr/>
        </p:nvSpPr>
        <p:spPr>
          <a:xfrm>
            <a:off x="7812911" y="2141316"/>
            <a:ext cx="420448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/>
              <a:t>Node level tasks </a:t>
            </a:r>
          </a:p>
          <a:p>
            <a:pPr marL="742950" indent="-742950">
              <a:buFont typeface="+mj-lt"/>
              <a:buAutoNum type="arabicPeriod"/>
            </a:pPr>
            <a:endParaRPr lang="en-US" sz="3600" dirty="0"/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Edge level tasks </a:t>
            </a:r>
          </a:p>
          <a:p>
            <a:pPr marL="742950" indent="-742950">
              <a:buFont typeface="+mj-lt"/>
              <a:buAutoNum type="arabicPeriod"/>
            </a:pPr>
            <a:endParaRPr lang="en-US" sz="3600" dirty="0"/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Graph level tasks </a:t>
            </a:r>
          </a:p>
        </p:txBody>
      </p:sp>
    </p:spTree>
    <p:extLst>
      <p:ext uri="{BB962C8B-B14F-4D97-AF65-F5344CB8AC3E}">
        <p14:creationId xmlns:p14="http://schemas.microsoft.com/office/powerpoint/2010/main" val="3579844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AF70E-8482-0D46-A28D-2BF267890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level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E1096-C15F-6743-AD23-3984E577A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 classification/regression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Map node embeddings directly via node head to prediction</a:t>
            </a:r>
          </a:p>
          <a:p>
            <a:endParaRPr lang="en-US" dirty="0"/>
          </a:p>
          <a:p>
            <a:r>
              <a:rPr lang="en-US" dirty="0"/>
              <a:t>Loss= ||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E2785C-A25F-644A-8DF1-712AD3989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700" y="2997200"/>
            <a:ext cx="8102600" cy="863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BBC209-4C73-0B44-930C-4325A6671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0562" y="5200844"/>
            <a:ext cx="779181" cy="7973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2A16FC-78D1-CD4E-823E-9A9368E5D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4941" y="5427571"/>
            <a:ext cx="663556" cy="4024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7C4E46-DC23-894E-95B0-90803E506677}"/>
              </a:ext>
            </a:extLst>
          </p:cNvPr>
          <p:cNvSpPr txBox="1"/>
          <p:nvPr/>
        </p:nvSpPr>
        <p:spPr>
          <a:xfrm>
            <a:off x="3099743" y="5427571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A366AD-14C4-5D4D-9350-475542E63618}"/>
              </a:ext>
            </a:extLst>
          </p:cNvPr>
          <p:cNvSpPr txBox="1"/>
          <p:nvPr/>
        </p:nvSpPr>
        <p:spPr>
          <a:xfrm>
            <a:off x="4018497" y="5367203"/>
            <a:ext cx="60998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||</a:t>
            </a:r>
            <a:r>
              <a:rPr lang="en-US" sz="2800" baseline="-25000" dirty="0"/>
              <a:t>2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29218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1EA5-8C03-FF44-BE3D-653D2ABCA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 level tasks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D3731-A346-F14F-8BD1-4391DA08C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Examples: missing link prediction </a:t>
            </a:r>
          </a:p>
          <a:p>
            <a:r>
              <a:rPr lang="en-US" dirty="0"/>
              <a:t>Edge weight/strength prediction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EA5815-D814-6C43-9365-263CCBCBA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092" y="3063411"/>
            <a:ext cx="4686300" cy="264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9B651C-06B1-354B-B5AF-59E3530BA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083" y="4033424"/>
            <a:ext cx="4845431" cy="87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307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C6857-20EA-9949-B799-871915C86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Level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93289-6DEA-054E-BA68-32154F822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 classification (does this graph have a 5-clique?)</a:t>
            </a:r>
          </a:p>
          <a:p>
            <a:r>
              <a:rPr lang="en-US" dirty="0"/>
              <a:t>Graph regression (does the molecule this graph encodes bind to a virus?)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CFEB0C-A5C4-E44F-B28F-51024A26F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316" y="3429000"/>
            <a:ext cx="74422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391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E9CBD-48A2-9144-85A0-ADB6A09A9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level 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4514-F8BB-3842-841B-FDD359BAE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Mean pooling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Can also have max pooling, sum pooling </a:t>
            </a:r>
          </a:p>
          <a:p>
            <a:r>
              <a:rPr lang="en-US" dirty="0"/>
              <a:t>But pooling can result in a loss of information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0D0950-27D1-324C-8F07-62D61A658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487" y="2287045"/>
            <a:ext cx="80645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2586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F3C45-F93A-AC49-989A-DD875EB93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DiffPool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2099B8-291F-1B4C-A5F7-AC1F4047E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28278"/>
            <a:ext cx="103632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202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 CNNs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019301"/>
            <a:ext cx="9144000" cy="279864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86623" y="5622959"/>
            <a:ext cx="4947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Design to account for image structure</a:t>
            </a:r>
          </a:p>
        </p:txBody>
      </p:sp>
    </p:spTree>
    <p:extLst>
      <p:ext uri="{BB962C8B-B14F-4D97-AF65-F5344CB8AC3E}">
        <p14:creationId xmlns:p14="http://schemas.microsoft.com/office/powerpoint/2010/main" val="7995618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A9717-601B-504B-A51D-6AA788A25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 1: Permutation equivariance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F7C77-6EE7-3344-98CC-334188425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 and node representations are the same regardless of how nodes are ordered in the adjacency matrix</a:t>
            </a:r>
          </a:p>
          <a:p>
            <a:endParaRPr lang="en-US" dirty="0"/>
          </a:p>
          <a:p>
            <a:r>
              <a:rPr lang="en-US" dirty="0"/>
              <a:t>This is achieved via permutation equivariant aggregation operations </a:t>
            </a:r>
          </a:p>
          <a:p>
            <a:pPr lvl="1"/>
            <a:r>
              <a:rPr lang="en-US" dirty="0"/>
              <a:t>Mean</a:t>
            </a:r>
          </a:p>
          <a:p>
            <a:pPr lvl="1"/>
            <a:r>
              <a:rPr lang="en-US" dirty="0"/>
              <a:t>Sum </a:t>
            </a:r>
          </a:p>
          <a:p>
            <a:pPr lvl="1"/>
            <a:r>
              <a:rPr lang="en-US" dirty="0"/>
              <a:t>Max </a:t>
            </a:r>
          </a:p>
        </p:txBody>
      </p:sp>
    </p:spTree>
    <p:extLst>
      <p:ext uri="{BB962C8B-B14F-4D97-AF65-F5344CB8AC3E}">
        <p14:creationId xmlns:p14="http://schemas.microsoft.com/office/powerpoint/2010/main" val="1759619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36534-C474-664E-8002-9B91BC7CE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 2: Inductive capability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BC460-C43B-D141-AC8A-7A17BD90F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is achieved by sharing weights across all nodes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8AFE73-183D-D34E-B506-BD77838A5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546" y="1509713"/>
            <a:ext cx="4950687" cy="20981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C7C95C-7D80-1041-92DD-9CF70BCA7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732" y="4478979"/>
            <a:ext cx="4641045" cy="201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2663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D2F03-2E59-BF4B-BC74-A69FA0C66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GNNs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425B3-5571-BE4A-8C35-2ADA74674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Message passing can lead to </a:t>
            </a:r>
            <a:r>
              <a:rPr lang="en-US" dirty="0" err="1"/>
              <a:t>oversmoothing</a:t>
            </a:r>
            <a:r>
              <a:rPr lang="en-US" dirty="0"/>
              <a:t>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7A2E2A-3F80-304F-B61B-2C4B753E1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59" y="2605995"/>
            <a:ext cx="10015959" cy="3705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168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E5462-D627-3C4E-ACAE-37497A6C1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Weisfeler</a:t>
            </a:r>
            <a:r>
              <a:rPr lang="en-US" dirty="0"/>
              <a:t>-Lehman Test of Isomorphism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D848A-0A09-6745-9C08-2E9E14D58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9460" y="3357802"/>
            <a:ext cx="9748284" cy="298719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Start with all nodes of the same color (same node label “0”)</a:t>
            </a:r>
          </a:p>
          <a:p>
            <a:r>
              <a:rPr lang="en-US" dirty="0"/>
              <a:t>Aggregates color of a node with its neighbors (“00” or “000”)</a:t>
            </a:r>
          </a:p>
          <a:p>
            <a:r>
              <a:rPr lang="en-US" dirty="0"/>
              <a:t>Hashes aggregated colors into new label (“00”=1 ”000” = 2)</a:t>
            </a:r>
          </a:p>
          <a:p>
            <a:r>
              <a:rPr lang="en-US" dirty="0"/>
              <a:t>Aggregates new labels (“12” or “21”)</a:t>
            </a:r>
          </a:p>
          <a:p>
            <a:r>
              <a:rPr lang="en-US" dirty="0"/>
              <a:t>Repeats hashing</a:t>
            </a:r>
          </a:p>
          <a:p>
            <a:r>
              <a:rPr lang="en-US" dirty="0"/>
              <a:t>Stops when coloring is stable </a:t>
            </a:r>
          </a:p>
          <a:p>
            <a:r>
              <a:rPr lang="en-US" dirty="0"/>
              <a:t>If at that point two graphs are differently colored they are non-isomorphic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9713ED-6315-384B-8A5E-E56BA7329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581" y="1563267"/>
            <a:ext cx="8497091" cy="155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498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A1E90-C8BF-2C41-A715-898111757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W-L Test Test results in false positives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897D5EE-0BCC-AA4A-AB81-A15735DCA6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256" y="1663549"/>
            <a:ext cx="8322044" cy="258066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621DA99-6505-EF4F-8BA3-914FAB7A1254}"/>
              </a:ext>
            </a:extLst>
          </p:cNvPr>
          <p:cNvSpPr txBox="1">
            <a:spLocks/>
          </p:cNvSpPr>
          <p:nvPr/>
        </p:nvSpPr>
        <p:spPr>
          <a:xfrm>
            <a:off x="1444256" y="4548851"/>
            <a:ext cx="8837921" cy="1472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These graphs are colored the same but are not isomorphic!</a:t>
            </a:r>
          </a:p>
        </p:txBody>
      </p:sp>
    </p:spTree>
    <p:extLst>
      <p:ext uri="{BB962C8B-B14F-4D97-AF65-F5344CB8AC3E}">
        <p14:creationId xmlns:p14="http://schemas.microsoft.com/office/powerpoint/2010/main" val="15200208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16BE6-7BBC-F846-B838-FB5D9C2EB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GNNs are AT MOST as powerful as WL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063C1-7AA2-0C4D-AD49-6275AB0943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 GNN that uses message passing, each node aggregates neighbor features </a:t>
            </a:r>
          </a:p>
          <a:p>
            <a:r>
              <a:rPr lang="en-US" dirty="0"/>
              <a:t>Thus it is very similar to its neighbors </a:t>
            </a:r>
          </a:p>
          <a:p>
            <a:r>
              <a:rPr lang="en-US" dirty="0"/>
              <a:t>But choice of aggregation function important in giving as much power as WL algorithm </a:t>
            </a:r>
          </a:p>
          <a:p>
            <a:r>
              <a:rPr lang="en-US" dirty="0"/>
              <a:t>Most popular aggregators (mean, sum) are less powerful than WL!</a:t>
            </a:r>
          </a:p>
          <a:p>
            <a:r>
              <a:rPr lang="en-US" dirty="0"/>
              <a:t>Xu et al. proposed an aggregation function that makes it equivalent to WL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689FA1-E425-1740-A125-53B890783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0290" y="5418237"/>
            <a:ext cx="5118116" cy="65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9749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FAEAD-45B0-3148-94AB-2C85E7B68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62150-ECD9-1A40-8CFC-7ECBAE945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just add layers to GNNs (message passing iterations)</a:t>
            </a:r>
          </a:p>
          <a:p>
            <a:r>
              <a:rPr lang="en-US" dirty="0"/>
              <a:t>Increase power within an aggregation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7D0486-6F38-B34C-BBEB-9F374777F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50" y="3429000"/>
            <a:ext cx="107569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2048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C1B13-C3B1-DB4A-B04D-B00231098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2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7981D-17CC-F640-B6C0-9DD63BBC4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Skip connections !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5244F2-90E0-6247-9219-1A7F44721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079" y="2045494"/>
            <a:ext cx="29591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448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D364D-6894-BC42-AC21-B17DE259F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7C042-DD92-714F-B3DF-44BEA9BFD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fully connected layers!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F67269-5A2A-BA4D-B935-61D11F3C2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1923" y="1690688"/>
            <a:ext cx="36703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2512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27AD-2304-D440-9546-B3EB484AF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augmentation/engineering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8A728-6849-B04B-92F1-5E044C824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Can add features to make GNNs more expressive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Local aggregation won’t distinguish these but can add vertex features</a:t>
            </a:r>
          </a:p>
          <a:p>
            <a:pPr lvl="1"/>
            <a:r>
              <a:rPr lang="en-US" dirty="0"/>
              <a:t>Cycle count, Node degree, Edge degree, Node centrality, anything from graph theory!</a:t>
            </a:r>
          </a:p>
          <a:p>
            <a:r>
              <a:rPr lang="en-US" dirty="0"/>
              <a:t>Unique identities to nodes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D9605-A6C6-CF4F-A7FE-5D99E93C2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6203" y="2247716"/>
            <a:ext cx="7372349" cy="236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685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11422" cy="1325563"/>
          </a:xfrm>
        </p:spPr>
        <p:txBody>
          <a:bodyPr/>
          <a:lstStyle/>
          <a:p>
            <a:r>
              <a:rPr lang="en-US" dirty="0"/>
              <a:t>Images are a specific sort of graph—grid graph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608" y="2565920"/>
            <a:ext cx="8068345" cy="330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3485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0A38B-64CE-964A-B772-658A944B7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augmentation/engineering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83145-72B4-9140-BCFD-174BCB484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 can be too sparse</a:t>
            </a:r>
          </a:p>
          <a:p>
            <a:r>
              <a:rPr lang="en-US" dirty="0"/>
              <a:t>Too dense </a:t>
            </a:r>
          </a:p>
          <a:p>
            <a:r>
              <a:rPr lang="en-US" dirty="0"/>
              <a:t>Not connected enough </a:t>
            </a:r>
          </a:p>
          <a:p>
            <a:r>
              <a:rPr lang="en-US" dirty="0"/>
              <a:t>Can add virtual nodes and edges to the graph!</a:t>
            </a:r>
          </a:p>
          <a:p>
            <a:r>
              <a:rPr lang="en-US" dirty="0"/>
              <a:t>Subsample or cluster nodes for the graph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34F9DE-914A-A245-932C-977E07B6B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7100" y="1414463"/>
            <a:ext cx="28067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5309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080F5-A2E2-184E-AF44-F6B37EEBB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Embeddings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DD4E31-C534-6146-904C-6C9D449582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7558" y="1860800"/>
            <a:ext cx="6946900" cy="294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CD8671-AE34-334A-B083-107744D72085}"/>
              </a:ext>
            </a:extLst>
          </p:cNvPr>
          <p:cNvSpPr txBox="1"/>
          <p:nvPr/>
        </p:nvSpPr>
        <p:spPr>
          <a:xfrm flipH="1">
            <a:off x="2164466" y="5266481"/>
            <a:ext cx="3055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Graph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7CBD1F-F0C9-3240-BCC2-35C15706AAD1}"/>
              </a:ext>
            </a:extLst>
          </p:cNvPr>
          <p:cNvSpPr txBox="1"/>
          <p:nvPr/>
        </p:nvSpPr>
        <p:spPr>
          <a:xfrm flipH="1">
            <a:off x="5870293" y="5266481"/>
            <a:ext cx="3055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GCN Embedding</a:t>
            </a:r>
          </a:p>
        </p:txBody>
      </p:sp>
    </p:spTree>
    <p:extLst>
      <p:ext uri="{BB962C8B-B14F-4D97-AF65-F5344CB8AC3E}">
        <p14:creationId xmlns:p14="http://schemas.microsoft.com/office/powerpoint/2010/main" val="40201792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7F426-6039-C848-9169-36AAA37BE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GraphSAGE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9E586-2B6B-7644-A911-88AA97364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32297"/>
            <a:ext cx="10515600" cy="2944665"/>
          </a:xfrm>
        </p:spPr>
        <p:txBody>
          <a:bodyPr/>
          <a:lstStyle/>
          <a:p>
            <a:r>
              <a:rPr lang="en-US" dirty="0"/>
              <a:t>Inductive, message passing network </a:t>
            </a:r>
          </a:p>
          <a:p>
            <a:r>
              <a:rPr lang="en-US" dirty="0"/>
              <a:t>Mean aggregation –aggregates neighbors and concatenates self (skip)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LSTM Aggregation – visit nodes in random order to perform aggregation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1EE4C9-AA02-DD41-80A3-6D472EE6F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241" y="450997"/>
            <a:ext cx="7556500" cy="2781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76B409-E6C3-9149-8391-CAA4D5379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7190" y="4450549"/>
            <a:ext cx="56896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5425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75676-7E78-BF42-BF16-D71E2C651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classification results </a:t>
            </a:r>
            <a:r>
              <a:rPr lang="en-US"/>
              <a:t>from Graph SAGE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7294F3-56D2-0D4C-A838-83134789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1920875"/>
            <a:ext cx="11455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8561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250825"/>
            <a:ext cx="10515600" cy="1325563"/>
          </a:xfrm>
        </p:spPr>
        <p:txBody>
          <a:bodyPr/>
          <a:lstStyle/>
          <a:p>
            <a:r>
              <a:rPr lang="en-US" dirty="0"/>
              <a:t>Reading list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71500" y="1371600"/>
            <a:ext cx="11099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Hamilton et al. </a:t>
            </a:r>
            <a:r>
              <a:rPr lang="en-US" dirty="0">
                <a:hlinkClick r:id="rId2"/>
              </a:rPr>
              <a:t>Inductive Representation Learning on Large Graphs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https://towardsdatascience.com/expressive-power-of-graph-neural-networks-and-the-weisefeiler-lehman-test-b883db3c7c49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Hamilton Book chapter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https://arxiv.org/pdf/1810.00826.pdf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arxiv.org</a:t>
            </a:r>
            <a:r>
              <a:rPr lang="en-US" dirty="0"/>
              <a:t>/pdf/1609.02907.pdf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884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general graph structures </a:t>
            </a:r>
          </a:p>
        </p:txBody>
      </p:sp>
      <p:pic>
        <p:nvPicPr>
          <p:cNvPr id="2054" name="Picture 6" descr="https://miro.medium.com/max/998/1*7gTYWMdCajX75IVuC60W5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065" y="2116899"/>
            <a:ext cx="8343951" cy="3494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901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2587" y="852836"/>
            <a:ext cx="8821356" cy="5112092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Recall: CNNs use three basic ideas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Local receptive fields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Problem: There is no clearly defined direction or method of translation over a graph (cannot cleanly slide a convolution)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Shared weights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Pooling</a:t>
            </a:r>
          </a:p>
        </p:txBody>
      </p:sp>
    </p:spTree>
    <p:extLst>
      <p:ext uri="{BB962C8B-B14F-4D97-AF65-F5344CB8AC3E}">
        <p14:creationId xmlns:p14="http://schemas.microsoft.com/office/powerpoint/2010/main" val="2040455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1657B-1673-BF43-B4DD-F0018B8A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approximate these on more general non-grid graphs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64728-B853-144D-A4C1-1A92C7BEF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Spatial construction (Bruna, Hamilton)</a:t>
            </a:r>
          </a:p>
          <a:p>
            <a:pPr lvl="1"/>
            <a:r>
              <a:rPr lang="en-US" dirty="0"/>
              <a:t>Apply the same operator and move over the graph space in some fashion</a:t>
            </a:r>
          </a:p>
          <a:p>
            <a:pPr lvl="1"/>
            <a:r>
              <a:rPr lang="en-US" dirty="0"/>
              <a:t>Notion of locality based on neighbors of a node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Spectral construction (Bruna, </a:t>
            </a:r>
            <a:r>
              <a:rPr lang="en-US" dirty="0" err="1"/>
              <a:t>Defferard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Define a convolutional operation in the graph spectral space</a:t>
            </a:r>
          </a:p>
          <a:p>
            <a:pPr lvl="1"/>
            <a:r>
              <a:rPr lang="en-US" dirty="0"/>
              <a:t>Uses signal processing theory to define filters in the graph Fourier domain</a:t>
            </a:r>
          </a:p>
          <a:p>
            <a:pPr lvl="1"/>
            <a:r>
              <a:rPr lang="en-US" dirty="0"/>
              <a:t>Notion of locality based on global properties of the filter</a:t>
            </a:r>
          </a:p>
        </p:txBody>
      </p:sp>
    </p:spTree>
    <p:extLst>
      <p:ext uri="{BB962C8B-B14F-4D97-AF65-F5344CB8AC3E}">
        <p14:creationId xmlns:p14="http://schemas.microsoft.com/office/powerpoint/2010/main" val="3303861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2132-74F5-6040-9A0F-9232CE7CD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8016"/>
            <a:ext cx="10515600" cy="1325563"/>
          </a:xfrm>
        </p:spPr>
        <p:txBody>
          <a:bodyPr/>
          <a:lstStyle/>
          <a:p>
            <a:r>
              <a:rPr lang="en-US" dirty="0"/>
              <a:t>Spatial Construction</a:t>
            </a:r>
          </a:p>
        </p:txBody>
      </p:sp>
    </p:spTree>
    <p:extLst>
      <p:ext uri="{BB962C8B-B14F-4D97-AF65-F5344CB8AC3E}">
        <p14:creationId xmlns:p14="http://schemas.microsoft.com/office/powerpoint/2010/main" val="3028599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9A3FE-4F0C-2F4D-9980-5308647D1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9E7F4B-8925-B44E-A11C-FA3289A814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827180" y="2059541"/>
                <a:ext cx="6409661" cy="4351338"/>
              </a:xfrm>
            </p:spPr>
            <p:txBody>
              <a:bodyPr/>
              <a:lstStyle/>
              <a:p>
                <a:r>
                  <a:rPr lang="en-US" dirty="0"/>
                  <a:t>Graphs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b="0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vertices</a:t>
                </a:r>
              </a:p>
              <a:p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="0" dirty="0"/>
                  <a:t> edges</a:t>
                </a:r>
              </a:p>
              <a:p>
                <a:r>
                  <a:rPr lang="en-US" i="1" dirty="0"/>
                  <a:t>A</a:t>
                </a:r>
                <a:r>
                  <a:rPr lang="en-US" dirty="0"/>
                  <a:t> is an adjacency matrix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if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0 otherwise </a:t>
                </a:r>
              </a:p>
              <a:p>
                <a:pPr lvl="1"/>
                <a:r>
                  <a:rPr lang="en-US" dirty="0"/>
                  <a:t>If </a:t>
                </a:r>
                <a:r>
                  <a:rPr lang="en-US" i="1" dirty="0"/>
                  <a:t>A</a:t>
                </a:r>
                <a:r>
                  <a:rPr lang="en-US" dirty="0"/>
                  <a:t> is weighted then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A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dirty="0"/>
                  <a:t> can be a real value</a:t>
                </a:r>
              </a:p>
              <a:p>
                <a:r>
                  <a:rPr lang="en-US" dirty="0"/>
                  <a:t>Vertex features </a:t>
                </a:r>
              </a:p>
              <a:p>
                <a:pPr marL="0" indent="0">
                  <a:buNone/>
                </a:pPr>
                <a:endParaRPr lang="en-US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9E7F4B-8925-B44E-A11C-FA3289A814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827180" y="2059541"/>
                <a:ext cx="6409661" cy="4351338"/>
              </a:xfrm>
              <a:blipFill>
                <a:blip r:embed="rId2"/>
                <a:stretch>
                  <a:fillRect l="-1782" t="-23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5EF5BD89-D6F6-6948-B088-962DAB6B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69" y="2495506"/>
            <a:ext cx="3320376" cy="27593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434B53-DC36-F346-9B41-45334780C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217918"/>
            <a:ext cx="1600200" cy="1079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C884A7-0566-4D4E-B413-33A23B5AEB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945" y="3153540"/>
            <a:ext cx="687145" cy="4635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64C345-7683-0F44-9873-B4029E821F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8359" y="5707283"/>
            <a:ext cx="404551" cy="42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94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02441-9EAF-6C4E-8037-4C2129878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passing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96FE83-8BEA-284B-A3EE-CE98DB411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987550"/>
            <a:ext cx="8839200" cy="2882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30C9F7-A396-9B4B-B178-DDF6F7B29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450" y="4983142"/>
            <a:ext cx="67691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913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1871</TotalTime>
  <Words>777</Words>
  <Application>Microsoft Macintosh PowerPoint</Application>
  <PresentationFormat>Widescreen</PresentationFormat>
  <Paragraphs>154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Office Theme</vt:lpstr>
      <vt:lpstr>Deep Learning Theory and Applications Graph Neural Networks</vt:lpstr>
      <vt:lpstr>Recall CNNs</vt:lpstr>
      <vt:lpstr>Images are a specific sort of graph—grid graph</vt:lpstr>
      <vt:lpstr>More general graph structures </vt:lpstr>
      <vt:lpstr>PowerPoint Presentation</vt:lpstr>
      <vt:lpstr>How can we approximate these on more general non-grid graphs </vt:lpstr>
      <vt:lpstr>Spatial Construction</vt:lpstr>
      <vt:lpstr>Graph Notation</vt:lpstr>
      <vt:lpstr>Message passing</vt:lpstr>
      <vt:lpstr>Message passing iterations</vt:lpstr>
      <vt:lpstr>Aggregation, Updating </vt:lpstr>
      <vt:lpstr>Normalized Aggregation </vt:lpstr>
      <vt:lpstr>Graph Attention</vt:lpstr>
      <vt:lpstr>Training GNNs to do tasks </vt:lpstr>
      <vt:lpstr>Node level tasks</vt:lpstr>
      <vt:lpstr>Edge level tasks </vt:lpstr>
      <vt:lpstr>Graph Level Tasks</vt:lpstr>
      <vt:lpstr>Graph level pooling</vt:lpstr>
      <vt:lpstr>DiffPool</vt:lpstr>
      <vt:lpstr>Prop 1: Permutation equivariance</vt:lpstr>
      <vt:lpstr>Prop 2: Inductive capability </vt:lpstr>
      <vt:lpstr>Limitations of GNNs</vt:lpstr>
      <vt:lpstr>Weisfeler-Lehman Test of Isomorphism</vt:lpstr>
      <vt:lpstr>W-L Test Test results in false positives </vt:lpstr>
      <vt:lpstr>GNNs are AT MOST as powerful as WL</vt:lpstr>
      <vt:lpstr>Solution 1 </vt:lpstr>
      <vt:lpstr>Solution 2 </vt:lpstr>
      <vt:lpstr>Solution 3</vt:lpstr>
      <vt:lpstr>Feature augmentation/engineering</vt:lpstr>
      <vt:lpstr>Graph augmentation/engineering</vt:lpstr>
      <vt:lpstr>Node Embeddings </vt:lpstr>
      <vt:lpstr>GraphSAGE</vt:lpstr>
      <vt:lpstr>Node classification results from Graph SAGE</vt:lpstr>
      <vt:lpstr>Reading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RNNs and LSTMs</dc:title>
  <dc:creator>Smita Krishnaswamy</dc:creator>
  <cp:lastModifiedBy>Wenxin Xu</cp:lastModifiedBy>
  <cp:revision>124</cp:revision>
  <dcterms:created xsi:type="dcterms:W3CDTF">2018-11-07T20:31:27Z</dcterms:created>
  <dcterms:modified xsi:type="dcterms:W3CDTF">2022-04-02T19:27:13Z</dcterms:modified>
</cp:coreProperties>
</file>

<file path=docProps/thumbnail.jpeg>
</file>